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85" r:id="rId2"/>
    <p:sldMasterId id="2147483697" r:id="rId3"/>
    <p:sldMasterId id="2147483709" r:id="rId4"/>
    <p:sldMasterId id="2147483721" r:id="rId5"/>
    <p:sldMasterId id="2147483754" r:id="rId6"/>
  </p:sldMasterIdLst>
  <p:notesMasterIdLst>
    <p:notesMasterId r:id="rId21"/>
  </p:notesMasterIdLst>
  <p:handoutMasterIdLst>
    <p:handoutMasterId r:id="rId22"/>
  </p:handoutMasterIdLst>
  <p:sldIdLst>
    <p:sldId id="513" r:id="rId7"/>
    <p:sldId id="405" r:id="rId8"/>
    <p:sldId id="463" r:id="rId9"/>
    <p:sldId id="484" r:id="rId10"/>
    <p:sldId id="509" r:id="rId11"/>
    <p:sldId id="510" r:id="rId12"/>
    <p:sldId id="507" r:id="rId13"/>
    <p:sldId id="395" r:id="rId14"/>
    <p:sldId id="396" r:id="rId15"/>
    <p:sldId id="462" r:id="rId16"/>
    <p:sldId id="505" r:id="rId17"/>
    <p:sldId id="506" r:id="rId18"/>
    <p:sldId id="335" r:id="rId19"/>
    <p:sldId id="51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00"/>
    <a:srgbClr val="006000"/>
    <a:srgbClr val="4AAEC0"/>
    <a:srgbClr val="59D1E7"/>
    <a:srgbClr val="FFFFFF"/>
    <a:srgbClr val="4A6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599" autoAdjust="0"/>
  </p:normalViewPr>
  <p:slideViewPr>
    <p:cSldViewPr snapToGrid="0" snapToObjects="1">
      <p:cViewPr>
        <p:scale>
          <a:sx n="120" d="100"/>
          <a:sy n="120" d="100"/>
        </p:scale>
        <p:origin x="-76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-39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89C2F-2FB7-E945-BB16-2BE54509B315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F7500-0E1D-834D-A171-32981A774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04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29E78-43F0-0647-9D57-71C8BB83CAFC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8C1CD-24A9-9F4D-A718-3AB354899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9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8000 fatalities – April 2015 – M7.8</a:t>
            </a:r>
          </a:p>
          <a:p>
            <a:r>
              <a:rPr lang="en-US" dirty="0" smtClean="0"/>
              <a:t>Population of Nepal: 26.5M, </a:t>
            </a:r>
            <a:r>
              <a:rPr lang="en-US" dirty="0" err="1" smtClean="0"/>
              <a:t>telcom</a:t>
            </a:r>
            <a:r>
              <a:rPr lang="en-US" dirty="0" smtClean="0"/>
              <a:t> users 21.6M</a:t>
            </a:r>
            <a:r>
              <a:rPr lang="en-US" baseline="0" dirty="0" smtClean="0"/>
              <a:t> or 82% …most are mobile users: 73% of population (v small land-line user)</a:t>
            </a:r>
          </a:p>
          <a:p>
            <a:r>
              <a:rPr lang="en-US" baseline="0" dirty="0" smtClean="0"/>
              <a:t>Penetration of smartphones is around 30%, up from ~15% a year ago …rapid growth.</a:t>
            </a:r>
          </a:p>
          <a:p>
            <a:r>
              <a:rPr lang="en-US" baseline="0" dirty="0" smtClean="0"/>
              <a:t>So, number of smartphones: 30% of 80% x 26M = 6 million</a:t>
            </a:r>
          </a:p>
          <a:p>
            <a:r>
              <a:rPr lang="en-US" baseline="0" dirty="0" smtClean="0"/>
              <a:t>Population in the Katmandu area (three adjacent cities) is 2.5M  x30%x80% = 600,000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8256A-CE6A-AA4F-9CAB-1D3BDAE49A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9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8C1CD-24A9-9F4D-A718-3AB3548992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1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73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41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25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810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altLang="zh-CN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508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84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5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2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64.xml"/><Relationship Id="rId21" Type="http://schemas.openxmlformats.org/officeDocument/2006/relationships/theme" Target="../theme/theme5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80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Global challenges for seismological data analysis – </a:t>
            </a:r>
            <a:r>
              <a:rPr lang="en-US" dirty="0" err="1" smtClean="0"/>
              <a:t>Erice</a:t>
            </a:r>
            <a:r>
              <a:rPr lang="en-US" dirty="0" smtClean="0"/>
              <a:t>, Italy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6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1702D2F-DD90-A84B-956C-5C4DCE8C57A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4F0C93D-C600-CA47-92F7-7D76C538DF63}" type="datetimeFigureOut">
              <a:rPr lang="en-US" smtClean="0"/>
              <a:t>8/17/16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1702D2F-DD90-A84B-956C-5C4DCE8C57A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4F0C93D-C600-CA47-92F7-7D76C538DF63}" type="datetimeFigureOut">
              <a:rPr lang="en-US" smtClean="0"/>
              <a:t>8/17/16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4F0C93D-C600-CA47-92F7-7D76C538DF63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1702D2F-DD90-A84B-956C-5C4DCE8C57A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4F0C93D-C600-CA47-92F7-7D76C538DF63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D1702D2F-DD90-A84B-956C-5C4DCE8C57A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DAA2EF9-197C-FA4A-9AC5-CFC0C57C9156}" type="datetimeFigureOut">
              <a:rPr lang="en-US" smtClean="0"/>
              <a:t>8/17/16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35565" y="6316821"/>
            <a:ext cx="833243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dirty="0" smtClean="0"/>
              <a:t>Global challenges for seismological data analysis – </a:t>
            </a:r>
            <a:r>
              <a:rPr lang="en-US" dirty="0" err="1" smtClean="0"/>
              <a:t>Erice</a:t>
            </a:r>
            <a:r>
              <a:rPr lang="en-US" dirty="0" smtClean="0"/>
              <a:t>, Italy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0AF3423-5294-A94A-ACF2-D9AC3CE8CF5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4.emf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.wdp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30.png"/><Relationship Id="rId21" Type="http://schemas.openxmlformats.org/officeDocument/2006/relationships/image" Target="../media/image31.emf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0"/>
            <a:ext cx="649133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97980" y="1456898"/>
            <a:ext cx="333716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 speak </a:t>
            </a:r>
          </a:p>
          <a:p>
            <a:pPr algn="ctr"/>
            <a:r>
              <a:rPr lang="en-US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Python</a:t>
            </a:r>
            <a:endParaRPr lang="en-US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976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714010" y="1981200"/>
            <a:ext cx="3000990" cy="1239776"/>
            <a:chOff x="2714010" y="1981200"/>
            <a:chExt cx="3000990" cy="12397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0E0D1"/>
                </a:clrFrom>
                <a:clrTo>
                  <a:srgbClr val="F0E0D1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06605" y="1981200"/>
              <a:ext cx="1508395" cy="1239776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2714010" y="2387025"/>
              <a:ext cx="14769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mtClean="0"/>
                <a:t>Earthquake detection</a:t>
              </a:r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9700" y="609600"/>
            <a:ext cx="6248400" cy="31242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62200" y="6067706"/>
            <a:ext cx="7611373" cy="714094"/>
            <a:chOff x="-304800" y="6013224"/>
            <a:chExt cx="7611373" cy="7140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9995" y="6013224"/>
              <a:ext cx="1779606" cy="69978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334773" y="6265653"/>
              <a:ext cx="297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rgbClr val="01B5AF"/>
                  </a:solidFill>
                </a:rPr>
                <a:t>.</a:t>
              </a:r>
              <a:r>
                <a:rPr lang="en-US" sz="2400" b="0" dirty="0" err="1" smtClean="0">
                  <a:solidFill>
                    <a:srgbClr val="01B5AF"/>
                  </a:solidFill>
                </a:rPr>
                <a:t>berkeley.edu</a:t>
              </a:r>
              <a:endParaRPr lang="en-US" sz="2400" b="0" dirty="0">
                <a:solidFill>
                  <a:srgbClr val="01B5A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304800" y="6324600"/>
              <a:ext cx="2971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b="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  <a:r>
                <a:rPr lang="en-US" sz="1800" b="0" dirty="0" smtClean="0">
                  <a:solidFill>
                    <a:schemeClr val="bg1">
                      <a:lumMod val="50000"/>
                    </a:schemeClr>
                  </a:solidFill>
                </a:rPr>
                <a:t>ownload the free app</a:t>
              </a:r>
              <a:endParaRPr lang="en-US" sz="18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075" y="4419600"/>
            <a:ext cx="379249" cy="7311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8331" y="5275383"/>
            <a:ext cx="379249" cy="7311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7449" y="5055703"/>
            <a:ext cx="379249" cy="7311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123" y="4267200"/>
            <a:ext cx="379249" cy="7311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654" y="5421276"/>
            <a:ext cx="379249" cy="7311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4944015"/>
            <a:ext cx="379249" cy="7311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1789" y="5352715"/>
            <a:ext cx="379249" cy="7311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945" y="3707154"/>
            <a:ext cx="379249" cy="7311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135" y="2792235"/>
            <a:ext cx="379249" cy="7311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486" y="4198439"/>
            <a:ext cx="379249" cy="7311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8245" y="5061150"/>
            <a:ext cx="379249" cy="7311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798" y="4330005"/>
            <a:ext cx="379249" cy="73114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88849" y="3002813"/>
            <a:ext cx="6087527" cy="2295673"/>
            <a:chOff x="988849" y="3002813"/>
            <a:chExt cx="6087527" cy="2295673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V="1">
              <a:off x="1676400" y="3429000"/>
              <a:ext cx="743623" cy="9906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 flipV="1">
              <a:off x="2786084" y="3517844"/>
              <a:ext cx="198404" cy="66708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V="1">
              <a:off x="1756114" y="3002813"/>
              <a:ext cx="308554" cy="3243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V="1">
              <a:off x="988849" y="3288710"/>
              <a:ext cx="1214998" cy="84481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 flipV="1">
              <a:off x="1999141" y="3523380"/>
              <a:ext cx="662606" cy="158371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V="1">
              <a:off x="3130108" y="3657600"/>
              <a:ext cx="222692" cy="1640886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 flipH="1" flipV="1">
              <a:off x="3847224" y="3715331"/>
              <a:ext cx="751" cy="112232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8" name="Straight Arrow Connector 37"/>
            <p:cNvCxnSpPr/>
            <p:nvPr/>
          </p:nvCxnSpPr>
          <p:spPr bwMode="auto">
            <a:xfrm flipH="1" flipV="1">
              <a:off x="4488290" y="3581400"/>
              <a:ext cx="22090" cy="164154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5048566" y="3689156"/>
              <a:ext cx="2465" cy="44437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 flipH="1" flipV="1">
              <a:off x="5501623" y="3715331"/>
              <a:ext cx="188875" cy="1248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H="1" flipV="1">
              <a:off x="6141090" y="3513523"/>
              <a:ext cx="211386" cy="75248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H="1" flipV="1">
              <a:off x="6542101" y="3523380"/>
              <a:ext cx="534275" cy="14197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sp>
        <p:nvSpPr>
          <p:cNvPr id="45" name="TextBox 44"/>
          <p:cNvSpPr txBox="1"/>
          <p:nvPr/>
        </p:nvSpPr>
        <p:spPr>
          <a:xfrm>
            <a:off x="914400" y="609600"/>
            <a:ext cx="160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0" smtClean="0"/>
              <a:t>works</a:t>
            </a:r>
            <a:endParaRPr lang="en-US" sz="3000" b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561" y="248478"/>
            <a:ext cx="1796039" cy="533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42664" y="672554"/>
            <a:ext cx="1258924" cy="1258924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 bwMode="auto">
          <a:xfrm flipV="1">
            <a:off x="6096000" y="1447800"/>
            <a:ext cx="1104088" cy="300716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3464613" y="160020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Real-time analysis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278523" y="1922194"/>
            <a:ext cx="17892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>
              <a:buFont typeface="Arial" charset="0"/>
              <a:buChar char="•"/>
            </a:pPr>
            <a:r>
              <a:rPr lang="en-US" dirty="0" smtClean="0"/>
              <a:t>research and development</a:t>
            </a:r>
          </a:p>
          <a:p>
            <a:pPr marL="120650" indent="-120650"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waveform analysis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15579" y="215330"/>
            <a:ext cx="1600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0" dirty="0" smtClean="0"/>
              <a:t>How</a:t>
            </a:r>
            <a:endParaRPr lang="en-US" sz="3000" b="0" dirty="0"/>
          </a:p>
        </p:txBody>
      </p:sp>
    </p:spTree>
    <p:extLst>
      <p:ext uri="{BB962C8B-B14F-4D97-AF65-F5344CB8AC3E}">
        <p14:creationId xmlns:p14="http://schemas.microsoft.com/office/powerpoint/2010/main" val="94637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yshake_user_eq_h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9488"/>
            <a:ext cx="9144000" cy="5715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0378" y="127001"/>
            <a:ext cx="5655733" cy="575733"/>
          </a:xfrm>
        </p:spPr>
        <p:txBody>
          <a:bodyPr/>
          <a:lstStyle/>
          <a:p>
            <a:r>
              <a:rPr lang="en-US" sz="3200" b="1" dirty="0" err="1" smtClean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MyShake</a:t>
            </a:r>
            <a:r>
              <a:rPr lang="en-US" sz="3200" b="1" dirty="0" smtClean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@ </a:t>
            </a:r>
            <a:r>
              <a:rPr lang="en-US" sz="3200" b="1" dirty="0" smtClean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2</a:t>
            </a:r>
            <a:r>
              <a:rPr lang="en-US" sz="3200" b="1" dirty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0</a:t>
            </a:r>
            <a:r>
              <a:rPr lang="en-US" sz="3200" b="1" dirty="0" smtClean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0,000</a:t>
            </a:r>
            <a:r>
              <a:rPr lang="en-US" sz="3200" dirty="0" smtClean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installs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378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vent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4800"/>
            <a:ext cx="9144000" cy="633046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0378" y="287867"/>
            <a:ext cx="8647289" cy="575733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More than 200 earthquakes detected 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027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4" descr="yuansu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3" y="-579438"/>
            <a:ext cx="9144000" cy="148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 rot="297652">
            <a:off x="372224" y="953804"/>
            <a:ext cx="822117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ekton Pro BoldExt"/>
                <a:cs typeface="Tekton Pro BoldExt"/>
              </a:rPr>
              <a:t>Thank you very much!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ekton Pro BoldExt"/>
              <a:cs typeface="Tekton Pro BoldEx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6634" y="2266896"/>
            <a:ext cx="5232400" cy="812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>
                <a:latin typeface="Helvetica"/>
                <a:cs typeface="Helvetica"/>
              </a:rPr>
              <a:t>myshake.berkeley.edu</a:t>
            </a:r>
            <a:endParaRPr lang="en-US" sz="32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8255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1993900"/>
            <a:ext cx="2857500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9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71501" y="1231125"/>
            <a:ext cx="8185690" cy="15910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dirty="0" smtClean="0">
                <a:latin typeface="Helvetica"/>
                <a:cs typeface="Helvetica"/>
              </a:rPr>
              <a:t>Building a smartphone seismic network</a:t>
            </a:r>
            <a:endParaRPr lang="en-US" sz="3600" b="1" dirty="0">
              <a:latin typeface="Helvetica"/>
              <a:cs typeface="Helvetica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708734" y="3651196"/>
            <a:ext cx="5232400" cy="812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Helvetica"/>
                <a:cs typeface="Helvetica"/>
              </a:rPr>
              <a:t>Qingkai Kong</a:t>
            </a:r>
          </a:p>
          <a:p>
            <a:r>
              <a:rPr lang="en-US" sz="3200" b="1" dirty="0" smtClean="0">
                <a:latin typeface="Helvetica"/>
                <a:cs typeface="Helvetica"/>
              </a:rPr>
              <a:t>Richard Allen</a:t>
            </a:r>
          </a:p>
          <a:p>
            <a:r>
              <a:rPr lang="en-US" sz="3200" b="1" dirty="0" smtClean="0">
                <a:latin typeface="Helvetica"/>
                <a:cs typeface="Helvetica"/>
              </a:rPr>
              <a:t>Louis </a:t>
            </a:r>
            <a:r>
              <a:rPr lang="en-US" sz="3200" b="1" dirty="0" err="1" smtClean="0">
                <a:latin typeface="Helvetica"/>
                <a:cs typeface="Helvetica"/>
              </a:rPr>
              <a:t>Schreier</a:t>
            </a:r>
            <a:endParaRPr lang="en-US" sz="3200" b="1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899" y="63778"/>
            <a:ext cx="2839101" cy="1094237"/>
          </a:xfrm>
          <a:prstGeom prst="rect">
            <a:avLst/>
          </a:prstGeom>
        </p:spPr>
      </p:pic>
      <p:pic>
        <p:nvPicPr>
          <p:cNvPr id="8" name="Picture 7" descr="DeutscheTelekom-SiliconValleyInnovationCenter-Logo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0566" y="152678"/>
            <a:ext cx="2374900" cy="946204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206489"/>
              </p:ext>
            </p:extLst>
          </p:nvPr>
        </p:nvGraphicFramePr>
        <p:xfrm>
          <a:off x="4432300" y="33274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" name="Equation" r:id="rId6" imgW="114300" imgH="165100" progId="Equation.3">
                  <p:embed/>
                </p:oleObj>
              </mc:Choice>
              <mc:Fallback>
                <p:oleObj name="Equation" r:id="rId6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32300" y="33274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44" y="610897"/>
            <a:ext cx="3835400" cy="15085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110" y="1158015"/>
            <a:ext cx="2302933" cy="8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2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481">
        <p:fade/>
      </p:transition>
    </mc:Choice>
    <mc:Fallback xmlns="">
      <p:transition xmlns:p14="http://schemas.microsoft.com/office/powerpoint/2010/main" spd="med" advTm="27481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3"/>
          <p:cNvSpPr>
            <a:spLocks noGrp="1"/>
          </p:cNvSpPr>
          <p:nvPr>
            <p:ph type="title"/>
          </p:nvPr>
        </p:nvSpPr>
        <p:spPr>
          <a:xfrm>
            <a:off x="304800" y="16933"/>
            <a:ext cx="7772400" cy="685800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rgbClr val="01B5AF"/>
                </a:solidFill>
                <a:latin typeface="Tahoma" charset="0"/>
                <a:ea typeface="ＭＳ Ｐゴシック" charset="0"/>
                <a:cs typeface="ＭＳ Ｐゴシック" charset="0"/>
              </a:rPr>
              <a:t>A global test</a:t>
            </a:r>
            <a:endParaRPr lang="en-US" sz="3200" dirty="0">
              <a:solidFill>
                <a:srgbClr val="01B5AF"/>
              </a:solidFill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609600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B5AF"/>
                </a:solidFill>
              </a:rPr>
              <a:t>f</a:t>
            </a:r>
            <a:r>
              <a:rPr lang="en-US" sz="2000" dirty="0" smtClean="0">
                <a:solidFill>
                  <a:srgbClr val="01B5AF"/>
                </a:solidFill>
              </a:rPr>
              <a:t>or a global hazard</a:t>
            </a:r>
            <a:endParaRPr lang="en-US" sz="2000" dirty="0">
              <a:solidFill>
                <a:srgbClr val="01B5AF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85800" y="533400"/>
            <a:ext cx="8153400" cy="4831816"/>
            <a:chOff x="685800" y="959384"/>
            <a:chExt cx="8153400" cy="483181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7499" r="3334" b="18438"/>
            <a:stretch/>
          </p:blipFill>
          <p:spPr>
            <a:xfrm>
              <a:off x="685800" y="1447800"/>
              <a:ext cx="8153400" cy="43434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248400" y="1382830"/>
              <a:ext cx="251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smtClean="0">
                  <a:solidFill>
                    <a:schemeClr val="tx1"/>
                  </a:solidFill>
                </a:rPr>
                <a:t>Earthquake hazard</a:t>
              </a:r>
              <a:endParaRPr lang="en-US" b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8229600" y="2057400"/>
              <a:ext cx="4572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336699"/>
                </a:solidFill>
                <a:effectLst/>
                <a:latin typeface="Tahoma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674339" y="959384"/>
              <a:ext cx="457200" cy="533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336699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988539" y="5029200"/>
            <a:ext cx="35458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   Few seismic stations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6 million </a:t>
            </a:r>
            <a:r>
              <a:rPr lang="en-US" sz="2000" b="1" dirty="0" smtClean="0">
                <a:solidFill>
                  <a:schemeClr val="tx1"/>
                </a:solidFill>
              </a:rPr>
              <a:t>smartphones</a:t>
            </a:r>
          </a:p>
          <a:p>
            <a:r>
              <a:rPr lang="en-US" b="1" dirty="0" smtClean="0">
                <a:solidFill>
                  <a:schemeClr val="tx1"/>
                </a:solidFill>
                <a:sym typeface="Wingdings"/>
              </a:rPr>
              <a:t>             </a:t>
            </a:r>
            <a:r>
              <a:rPr lang="en-US" sz="2000" b="1" dirty="0" smtClean="0">
                <a:solidFill>
                  <a:schemeClr val="tx1"/>
                </a:solidFill>
                <a:sym typeface="Wingdings"/>
              </a:rPr>
              <a:t> 20 sec warning</a:t>
            </a:r>
            <a:endParaRPr lang="en-US" sz="2000" b="1" dirty="0">
              <a:solidFill>
                <a:schemeClr val="tx1"/>
              </a:solidFill>
            </a:endParaRPr>
          </a:p>
        </p:txBody>
      </p:sp>
      <p:grpSp>
        <p:nvGrpSpPr>
          <p:cNvPr id="15361" name="Group 15360"/>
          <p:cNvGrpSpPr/>
          <p:nvPr/>
        </p:nvGrpSpPr>
        <p:grpSpPr>
          <a:xfrm>
            <a:off x="838200" y="2286000"/>
            <a:ext cx="5867400" cy="3704866"/>
            <a:chOff x="838200" y="2286000"/>
            <a:chExt cx="5867400" cy="3704866"/>
          </a:xfrm>
        </p:grpSpPr>
        <p:pic>
          <p:nvPicPr>
            <p:cNvPr id="27" name="Picture 26" descr="Nepal-Collapsed-Houses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200" y="2286000"/>
              <a:ext cx="3911550" cy="303371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38200" y="5344535"/>
              <a:ext cx="4038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chemeClr val="tx1"/>
                  </a:solidFill>
                </a:rPr>
                <a:t>Katmandu, Nepal</a:t>
              </a:r>
            </a:p>
            <a:p>
              <a:pPr algn="r"/>
              <a:r>
                <a:rPr lang="en-US" sz="1800" b="1" dirty="0" smtClean="0">
                  <a:solidFill>
                    <a:schemeClr val="tx1"/>
                  </a:solidFill>
                </a:rPr>
                <a:t>April 2015, M7.9: 8000 fatalities</a:t>
              </a:r>
              <a:endParaRPr lang="en-US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324600" y="2438400"/>
              <a:ext cx="381000" cy="381000"/>
            </a:xfrm>
            <a:prstGeom prst="ellipse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rgbClr val="336699"/>
                </a:solidFill>
                <a:effectLst/>
                <a:latin typeface="Tahoma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 flipH="1">
              <a:off x="4902150" y="2814979"/>
              <a:ext cx="1498650" cy="250473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6833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200" y="2244734"/>
            <a:ext cx="644003" cy="1087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9298" y="702814"/>
            <a:ext cx="1431484" cy="1251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0767" y="2190949"/>
            <a:ext cx="1192597" cy="10364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7420" y="3332626"/>
            <a:ext cx="1567973" cy="11162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9989" y="1201203"/>
            <a:ext cx="1054011" cy="12748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0767" y="5252247"/>
            <a:ext cx="1445128" cy="139851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174001" y="2198761"/>
            <a:ext cx="837573" cy="1141677"/>
            <a:chOff x="4491789" y="2478430"/>
            <a:chExt cx="1394326" cy="182240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1789" y="2478430"/>
              <a:ext cx="1394326" cy="182240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5200316" y="2478430"/>
              <a:ext cx="685799" cy="596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045" y="3638267"/>
            <a:ext cx="901680" cy="12481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0782" y="4088543"/>
            <a:ext cx="1038158" cy="10799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7211" y="3669602"/>
            <a:ext cx="776959" cy="121682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294" y="548156"/>
            <a:ext cx="1307226" cy="13017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6270" y="4886426"/>
            <a:ext cx="1120188" cy="11545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0442" y="702814"/>
            <a:ext cx="1816769" cy="12312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2420" y="812572"/>
            <a:ext cx="1207069" cy="12684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93" y="5168459"/>
            <a:ext cx="1032961" cy="9874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9481" y="5471719"/>
            <a:ext cx="1212516" cy="9700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5895" y="2081017"/>
            <a:ext cx="797452" cy="12594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52438" y="3718668"/>
            <a:ext cx="1346411" cy="11927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0421" y="5252247"/>
            <a:ext cx="1326848" cy="140953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26898" y="1953873"/>
            <a:ext cx="6050620" cy="3342207"/>
            <a:chOff x="1826898" y="1910040"/>
            <a:chExt cx="6050620" cy="3342207"/>
          </a:xfrm>
        </p:grpSpPr>
        <p:sp>
          <p:nvSpPr>
            <p:cNvPr id="28" name="Oval 27"/>
            <p:cNvSpPr/>
            <p:nvPr/>
          </p:nvSpPr>
          <p:spPr>
            <a:xfrm>
              <a:off x="2068306" y="1934036"/>
              <a:ext cx="5762350" cy="33182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cc.eps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273" t="17014" r="7636" b="34158"/>
            <a:stretch/>
          </p:blipFill>
          <p:spPr>
            <a:xfrm>
              <a:off x="1826898" y="1910040"/>
              <a:ext cx="6050620" cy="2993289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1165725" y="2498756"/>
            <a:ext cx="7256885" cy="196964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lantUp">
              <a:avLst/>
            </a:prstTxWarp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mic Sans MS"/>
                <a:cs typeface="Comic Sans MS"/>
              </a:rPr>
              <a:t>Is this an  Earthquake?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91927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7.8_Ecuador_1a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6800"/>
            <a:ext cx="9144000" cy="5102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133600" y="990600"/>
            <a:ext cx="1752600" cy="5105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rgbClr val="336699"/>
              </a:solidFill>
              <a:effectLst/>
              <a:latin typeface="Tahom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6324600"/>
            <a:ext cx="271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zero is trigger time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111"/>
            <a:ext cx="8229600" cy="733778"/>
          </a:xfrm>
        </p:spPr>
        <p:txBody>
          <a:bodyPr/>
          <a:lstStyle/>
          <a:p>
            <a:r>
              <a:rPr lang="en-US" sz="4800" dirty="0" smtClean="0"/>
              <a:t>Recording at 170 km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9336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7.8_Ecuador_1b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29"/>
          <a:stretch/>
        </p:blipFill>
        <p:spPr>
          <a:xfrm>
            <a:off x="0" y="1219200"/>
            <a:ext cx="9144000" cy="509609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509000" cy="838200"/>
          </a:xfrm>
        </p:spPr>
        <p:txBody>
          <a:bodyPr/>
          <a:lstStyle/>
          <a:p>
            <a:r>
              <a:rPr lang="en-US" sz="4000" dirty="0" smtClean="0"/>
              <a:t>Recording at 170 km zoomed in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3818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77156" y="77099"/>
            <a:ext cx="5655733" cy="575733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rPr>
              <a:t>Earthquake Example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8" name="Picture 7" descr="japan_M5.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113" y="968659"/>
            <a:ext cx="9144000" cy="57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1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279">
        <p:fade/>
      </p:transition>
    </mc:Choice>
    <mc:Fallback xmlns="">
      <p:transition xmlns:p14="http://schemas.microsoft.com/office/powerpoint/2010/main" spd="med" advTm="37279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786">
        <p:fade/>
      </p:transition>
    </mc:Choice>
    <mc:Fallback xmlns="">
      <p:transition xmlns:p14="http://schemas.microsoft.com/office/powerpoint/2010/main" spd="med" advTm="82786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46202" objId="2"/>
        <p14:stopEvt time="66590" objId="2"/>
      </p14:showEvtLst>
    </p:ext>
  </p:extLs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Executive">
  <a:themeElements>
    <a:clrScheme name="Custom 1">
      <a:dk1>
        <a:sysClr val="windowText" lastClr="000000"/>
      </a:dk1>
      <a:lt1>
        <a:srgbClr val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25912</TotalTime>
  <Words>194</Words>
  <Application>Microsoft Macintosh PowerPoint</Application>
  <PresentationFormat>On-screen Show (4:3)</PresentationFormat>
  <Paragraphs>38</Paragraphs>
  <Slides>14</Slides>
  <Notes>2</Notes>
  <HiddenSlides>1</HiddenSlides>
  <MMClips>0</MMClips>
  <ScaleCrop>false</ScaleCrop>
  <HeadingPairs>
    <vt:vector size="6" baseType="variant"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Custom Design</vt:lpstr>
      <vt:lpstr>Adjacency</vt:lpstr>
      <vt:lpstr>1_Adjacency</vt:lpstr>
      <vt:lpstr>1_Executive</vt:lpstr>
      <vt:lpstr>Advantage</vt:lpstr>
      <vt:lpstr>Executive</vt:lpstr>
      <vt:lpstr>Equation</vt:lpstr>
      <vt:lpstr>PowerPoint Presentation</vt:lpstr>
      <vt:lpstr>PowerPoint Presentation</vt:lpstr>
      <vt:lpstr>A global test</vt:lpstr>
      <vt:lpstr>PowerPoint Presentation</vt:lpstr>
      <vt:lpstr>Recording at 170 km</vt:lpstr>
      <vt:lpstr>Recording at 170 km zoomed in</vt:lpstr>
      <vt:lpstr>Earthquake Example</vt:lpstr>
      <vt:lpstr>PowerPoint Presentation</vt:lpstr>
      <vt:lpstr>PowerPoint Presentation</vt:lpstr>
      <vt:lpstr>PowerPoint Presentation</vt:lpstr>
      <vt:lpstr>MyShake @ 200,000 installs</vt:lpstr>
      <vt:lpstr>More than 200 earthquakes detected 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Qingkai KONG</dc:creator>
  <cp:lastModifiedBy>Qingkai KONG</cp:lastModifiedBy>
  <cp:revision>642</cp:revision>
  <dcterms:created xsi:type="dcterms:W3CDTF">2012-05-13T16:00:05Z</dcterms:created>
  <dcterms:modified xsi:type="dcterms:W3CDTF">2016-08-17T23:25:20Z</dcterms:modified>
</cp:coreProperties>
</file>